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5B9"/>
    <a:srgbClr val="FFCCCC"/>
    <a:srgbClr val="FF9999"/>
    <a:srgbClr val="FFCC99"/>
    <a:srgbClr val="F4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4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8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6778-9A6F-45DE-B3F7-A9C55C63C23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20497-0459-4174-B053-39B97E796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4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5054DBD-95CF-44D9-BB2C-D271F38AED83}"/>
              </a:ext>
            </a:extLst>
          </p:cNvPr>
          <p:cNvGrpSpPr/>
          <p:nvPr/>
        </p:nvGrpSpPr>
        <p:grpSpPr>
          <a:xfrm>
            <a:off x="656707" y="972589"/>
            <a:ext cx="8527391" cy="5029202"/>
            <a:chOff x="656707" y="931024"/>
            <a:chExt cx="8527391" cy="5029202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8F33A303-90F0-4F89-BE22-C7BB9971C834}"/>
                </a:ext>
              </a:extLst>
            </p:cNvPr>
            <p:cNvSpPr/>
            <p:nvPr/>
          </p:nvSpPr>
          <p:spPr>
            <a:xfrm>
              <a:off x="656707" y="931024"/>
              <a:ext cx="7822276" cy="5029202"/>
            </a:xfrm>
            <a:prstGeom prst="roundRect">
              <a:avLst>
                <a:gd name="adj" fmla="val 11016"/>
              </a:avLst>
            </a:prstGeom>
            <a:solidFill>
              <a:schemeClr val="bg1"/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8A86727-13F3-49B4-950A-3A40AD5EBDF6}"/>
                </a:ext>
              </a:extLst>
            </p:cNvPr>
            <p:cNvSpPr txBox="1"/>
            <p:nvPr/>
          </p:nvSpPr>
          <p:spPr>
            <a:xfrm>
              <a:off x="794600" y="1096313"/>
              <a:ext cx="8389498" cy="4693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3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</a:p>
            <a:p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                     </a:t>
              </a:r>
              <a:r>
                <a:rPr lang="en-US" sz="23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Receipt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1001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computer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quantity Enter = 1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price Enter = 20000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= 20,000. 00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discount = 2,000. 00</a:t>
              </a:r>
            </a:p>
            <a:p>
              <a:r>
                <a:rPr lang="en-US" sz="23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18,000. 00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7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B10B1C-6DE3-4015-8ECB-0746BCB46A07}"/>
              </a:ext>
            </a:extLst>
          </p:cNvPr>
          <p:cNvGrpSpPr/>
          <p:nvPr/>
        </p:nvGrpSpPr>
        <p:grpSpPr>
          <a:xfrm>
            <a:off x="1819275" y="728117"/>
            <a:ext cx="5514975" cy="5339307"/>
            <a:chOff x="1828800" y="766217"/>
            <a:chExt cx="5514975" cy="5339307"/>
          </a:xfrm>
        </p:grpSpPr>
        <p:sp>
          <p:nvSpPr>
            <p:cNvPr id="10" name="สี่เหลี่ยมผืนผ้า: มุมมนด้านทแยง 9">
              <a:extLst>
                <a:ext uri="{FF2B5EF4-FFF2-40B4-BE49-F238E27FC236}">
                  <a16:creationId xmlns:a16="http://schemas.microsoft.com/office/drawing/2014/main" id="{732BF0EE-7CEE-4179-A298-398E2A1491FE}"/>
                </a:ext>
              </a:extLst>
            </p:cNvPr>
            <p:cNvSpPr/>
            <p:nvPr/>
          </p:nvSpPr>
          <p:spPr>
            <a:xfrm>
              <a:off x="1828800" y="1284191"/>
              <a:ext cx="5514975" cy="4821333"/>
            </a:xfrm>
            <a:prstGeom prst="round2DiagRect">
              <a:avLst>
                <a:gd name="adj1" fmla="val 12123"/>
                <a:gd name="adj2" fmla="val 9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89567824-D312-43C9-BF42-E0905F2AC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82" t="10535" r="31608" b="52905"/>
            <a:stretch/>
          </p:blipFill>
          <p:spPr>
            <a:xfrm>
              <a:off x="2000897" y="1343024"/>
              <a:ext cx="5142205" cy="4724401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7F289997-1A0A-482E-AB59-6C1234CB621A}"/>
                </a:ext>
              </a:extLst>
            </p:cNvPr>
            <p:cNvSpPr txBox="1"/>
            <p:nvPr/>
          </p:nvSpPr>
          <p:spPr>
            <a:xfrm>
              <a:off x="3593249" y="766217"/>
              <a:ext cx="21979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อธิบายโปรแกรม</a:t>
              </a:r>
              <a:endParaRPr lang="en-US" sz="2800" b="1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3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9963F41A-2601-417F-83C1-BEA273167AD7}"/>
              </a:ext>
            </a:extLst>
          </p:cNvPr>
          <p:cNvGrpSpPr/>
          <p:nvPr/>
        </p:nvGrpSpPr>
        <p:grpSpPr>
          <a:xfrm>
            <a:off x="1005840" y="673335"/>
            <a:ext cx="7128855" cy="1724128"/>
            <a:chOff x="698270" y="598518"/>
            <a:chExt cx="7128855" cy="1724128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506DB44E-EC32-403F-90CB-2687E01FCC8C}"/>
                </a:ext>
              </a:extLst>
            </p:cNvPr>
            <p:cNvSpPr/>
            <p:nvPr/>
          </p:nvSpPr>
          <p:spPr>
            <a:xfrm>
              <a:off x="698270" y="598518"/>
              <a:ext cx="7128855" cy="1724128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9F2BF4BD-EA47-4398-94FA-A05BC9E112BA}"/>
                </a:ext>
              </a:extLst>
            </p:cNvPr>
            <p:cNvSpPr txBox="1"/>
            <p:nvPr/>
          </p:nvSpPr>
          <p:spPr>
            <a:xfrm>
              <a:off x="838200" y="641552"/>
              <a:ext cx="6972299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6.2.2 ตัวอย่างที่ 2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บริษัท ขนิษฐา คอมพิวเตอร์ จำกัด ต้องการคำนวณหาค่าแรง และค่าแรงล่วงเวลา รายละเอียดของข้อมูลมีดังนี้ รหัสประจำตัวพนักงาน ชื่อพนักงาน จำนวนชั่วโมง อัตราค่าแรง ค่าแรง ค่าแรงล่วงเวลาค่าแรงสุทธิ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277C0AB5-A8C4-49AD-8D9E-831516F2A24B}"/>
              </a:ext>
            </a:extLst>
          </p:cNvPr>
          <p:cNvGrpSpPr/>
          <p:nvPr/>
        </p:nvGrpSpPr>
        <p:grpSpPr>
          <a:xfrm>
            <a:off x="929641" y="2536205"/>
            <a:ext cx="7532716" cy="3696869"/>
            <a:chOff x="929641" y="2519579"/>
            <a:chExt cx="7532716" cy="3696869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552B90D4-51C8-4922-9446-DDFB54E64D7D}"/>
                </a:ext>
              </a:extLst>
            </p:cNvPr>
            <p:cNvSpPr txBox="1"/>
            <p:nvPr/>
          </p:nvSpPr>
          <p:spPr>
            <a:xfrm>
              <a:off x="929641" y="2519579"/>
              <a:ext cx="753271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7030A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โดยมีเงื่อนไขในการคิดค่าแรงดังนี้ ถ้าจำนวนชั่วโมงน้อยกว่าหรือเท่ากับ 8 ชั่วโมง คิดเป็นค่าแรงปกติ และไม่มีค่าแรงล่วงเวลา ถ้าจำนวนชั่วโมงเกิน 8 ชั่วโมง คิดเป็นค่าแรงล่วงเวลา โดยให้คิดอัตราค่าแรงล่วงเวลาเป็นครึ่งหนึ่งของค่าแรงปกติ</a:t>
              </a:r>
              <a:endParaRPr lang="en-US" sz="2400" dirty="0">
                <a:solidFill>
                  <a:srgbClr val="7030A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F36EF97E-B334-4056-A49E-E5AAF4F72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96" t="29849" b="47438"/>
            <a:stretch/>
          </p:blipFill>
          <p:spPr>
            <a:xfrm>
              <a:off x="1352495" y="3778099"/>
              <a:ext cx="6458004" cy="2438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D11A49B-C334-4E43-B421-C11A802A2234}"/>
              </a:ext>
            </a:extLst>
          </p:cNvPr>
          <p:cNvGrpSpPr/>
          <p:nvPr/>
        </p:nvGrpSpPr>
        <p:grpSpPr>
          <a:xfrm>
            <a:off x="926208" y="246565"/>
            <a:ext cx="7694093" cy="6370366"/>
            <a:chOff x="926208" y="246565"/>
            <a:chExt cx="7694093" cy="6370366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7685D151-02AA-46F2-B82C-6696DD4A4880}"/>
                </a:ext>
              </a:extLst>
            </p:cNvPr>
            <p:cNvSpPr/>
            <p:nvPr/>
          </p:nvSpPr>
          <p:spPr>
            <a:xfrm>
              <a:off x="926208" y="246565"/>
              <a:ext cx="7315200" cy="6370366"/>
            </a:xfrm>
            <a:prstGeom prst="roundRect">
              <a:avLst>
                <a:gd name="adj" fmla="val 9360"/>
              </a:avLst>
            </a:prstGeom>
            <a:solidFill>
              <a:schemeClr val="bg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4CDDAD61-1BA1-4F57-BBE0-A6A029E88245}"/>
                </a:ext>
              </a:extLst>
            </p:cNvPr>
            <p:cNvSpPr txBox="1"/>
            <p:nvPr/>
          </p:nvSpPr>
          <p:spPr>
            <a:xfrm>
              <a:off x="1154249" y="429966"/>
              <a:ext cx="7466052" cy="6186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2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โค้ดโปรแกรม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System.Collections.Generic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System.Linq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System.Text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namespace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ConsoleApplication10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class </a:t>
              </a:r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Program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static void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Main(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[]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args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code,hour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rate,salary,overtime,nettotal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  <a:endParaRPr lang="th-TH" sz="22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 Program Salary 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code Enter = 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  <a:endParaRPr lang="th-TH" sz="22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03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9FC5224-A220-4CD1-8211-2C9861F21E10}"/>
              </a:ext>
            </a:extLst>
          </p:cNvPr>
          <p:cNvGrpSpPr/>
          <p:nvPr/>
        </p:nvGrpSpPr>
        <p:grpSpPr>
          <a:xfrm>
            <a:off x="1230284" y="382383"/>
            <a:ext cx="7738914" cy="6450678"/>
            <a:chOff x="1230284" y="382383"/>
            <a:chExt cx="7738914" cy="6450678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7E1C7245-4DE0-4B15-951C-FDC06EC37880}"/>
                </a:ext>
              </a:extLst>
            </p:cNvPr>
            <p:cNvSpPr/>
            <p:nvPr/>
          </p:nvSpPr>
          <p:spPr>
            <a:xfrm>
              <a:off x="1230284" y="382383"/>
              <a:ext cx="6675120" cy="6109855"/>
            </a:xfrm>
            <a:prstGeom prst="roundRect">
              <a:avLst>
                <a:gd name="adj" fmla="val 11176"/>
              </a:avLst>
            </a:prstGeom>
            <a:solidFill>
              <a:schemeClr val="bg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797A623B-F333-4486-AC11-3F2FB16B5C71}"/>
                </a:ext>
              </a:extLst>
            </p:cNvPr>
            <p:cNvSpPr txBox="1"/>
            <p:nvPr/>
          </p:nvSpPr>
          <p:spPr>
            <a:xfrm>
              <a:off x="1753754" y="523641"/>
              <a:ext cx="7215444" cy="6309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it-IT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 = </a:t>
              </a:r>
              <a:r>
                <a:rPr lang="it-IT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it-IT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.Parse(</a:t>
              </a:r>
              <a:r>
                <a:rPr lang="it-IT" sz="20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it-IT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.ReadLine());</a:t>
              </a:r>
            </a:p>
            <a:p>
              <a:pPr algn="l"/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name Enter = 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 = 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hour Enter = 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hour = </a:t>
              </a:r>
              <a:r>
                <a:rPr lang="en-US" sz="2000" b="0" i="0" u="none" strike="noStrike" baseline="0" dirty="0" err="1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pPr algn="l"/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rate Enter = 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rate = </a:t>
              </a:r>
              <a:r>
                <a:rPr lang="en-US" sz="2000" b="0" i="0" u="none" strike="noStrike" baseline="0" dirty="0" err="1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double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(hour &lt;= 8)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salary = rate * hour;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overtime = 0;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salary + overtime;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"salary = {0:##,###.00}"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salary);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"overtime = {0:##,###.00}"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overtime);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</a:t>
              </a:r>
              <a:r>
                <a:rPr lang="en-US" sz="2000" b="0" i="0" u="none" strike="noStrike" baseline="0" dirty="0" err="1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{0:##,###.00}"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20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0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"==================================="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}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 if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(hour &gt; 8)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2334EF2-191C-4405-8D5F-18FC14D0D3C2}"/>
              </a:ext>
            </a:extLst>
          </p:cNvPr>
          <p:cNvGrpSpPr/>
          <p:nvPr/>
        </p:nvGrpSpPr>
        <p:grpSpPr>
          <a:xfrm>
            <a:off x="534581" y="980082"/>
            <a:ext cx="8412662" cy="5128049"/>
            <a:chOff x="509642" y="822141"/>
            <a:chExt cx="8412662" cy="5128049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FBAEA4E4-F75E-4154-A5EA-84D93744A2BD}"/>
                </a:ext>
              </a:extLst>
            </p:cNvPr>
            <p:cNvSpPr/>
            <p:nvPr/>
          </p:nvSpPr>
          <p:spPr>
            <a:xfrm>
              <a:off x="509642" y="822141"/>
              <a:ext cx="8074592" cy="4955203"/>
            </a:xfrm>
            <a:prstGeom prst="roundRect">
              <a:avLst>
                <a:gd name="adj" fmla="val 12927"/>
              </a:avLst>
            </a:prstGeom>
            <a:solidFill>
              <a:schemeClr val="bg1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1BCBA73-1BD0-4D35-AC81-E0325E7E4B56}"/>
                </a:ext>
              </a:extLst>
            </p:cNvPr>
            <p:cNvSpPr txBox="1"/>
            <p:nvPr/>
          </p:nvSpPr>
          <p:spPr>
            <a:xfrm>
              <a:off x="756324" y="994987"/>
              <a:ext cx="8165980" cy="4955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salary = rate * 8;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overtime = (hour - 8) * rate / 2;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salary + overtime;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"salary = {0:##,###.00}"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,salary);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"overtime = {0:##,###.00}"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,overtime);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</a:t>
              </a:r>
              <a:r>
                <a:rPr lang="en-US" sz="2400" b="0" i="0" u="none" strike="noStrike" baseline="0" dirty="0" err="1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{0:##,###.00}"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} 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5CC5B9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</a:t>
              </a:r>
              <a:r>
                <a:rPr lang="en-US" sz="2400" b="0" i="0" u="none" strike="noStrike" baseline="0" dirty="0" err="1">
                  <a:solidFill>
                    <a:srgbClr val="5CC5B9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.ReadKey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}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}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}</a:t>
              </a:r>
            </a:p>
            <a:p>
              <a:pPr algn="l"/>
              <a:endParaRPr lang="en-US" sz="28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7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190D0B7-9CCD-4E65-8412-7A1EBD7D3E53}"/>
              </a:ext>
            </a:extLst>
          </p:cNvPr>
          <p:cNvGrpSpPr/>
          <p:nvPr/>
        </p:nvGrpSpPr>
        <p:grpSpPr>
          <a:xfrm>
            <a:off x="756457" y="1155467"/>
            <a:ext cx="9277001" cy="4480559"/>
            <a:chOff x="756457" y="1163780"/>
            <a:chExt cx="9277001" cy="448055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3109DE78-2EB0-41AE-9E64-4898B0297D73}"/>
                </a:ext>
              </a:extLst>
            </p:cNvPr>
            <p:cNvSpPr/>
            <p:nvPr/>
          </p:nvSpPr>
          <p:spPr>
            <a:xfrm>
              <a:off x="756457" y="1163780"/>
              <a:ext cx="7647709" cy="4480559"/>
            </a:xfrm>
            <a:prstGeom prst="roundRect">
              <a:avLst>
                <a:gd name="adj" fmla="val 12548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9447A49A-7C75-4823-BAD7-5E3E870B9C6C}"/>
                </a:ext>
              </a:extLst>
            </p:cNvPr>
            <p:cNvSpPr txBox="1"/>
            <p:nvPr/>
          </p:nvSpPr>
          <p:spPr>
            <a:xfrm>
              <a:off x="989214" y="1351508"/>
              <a:ext cx="9044244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2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 </a:t>
              </a:r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(ทำงานไม่เกิน 8 ชั่วโมง)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                      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Salary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1234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waraporn</a:t>
              </a:r>
              <a:endParaRPr lang="en-US" sz="22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hour Enter = 8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rate Enter = 200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salary = 1,600. 00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overtime = . 00</a:t>
              </a:r>
            </a:p>
            <a:p>
              <a:pPr algn="l"/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1,600. 00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6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9E18CA81-19B5-4CAD-BAE8-26EBCCE0DCBF}"/>
              </a:ext>
            </a:extLst>
          </p:cNvPr>
          <p:cNvGrpSpPr/>
          <p:nvPr/>
        </p:nvGrpSpPr>
        <p:grpSpPr>
          <a:xfrm>
            <a:off x="922713" y="1055716"/>
            <a:ext cx="7406637" cy="4779818"/>
            <a:chOff x="922713" y="1055716"/>
            <a:chExt cx="7406637" cy="4779818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A0B7820F-F483-4743-8FED-C4895B4A40A6}"/>
                </a:ext>
              </a:extLst>
            </p:cNvPr>
            <p:cNvSpPr/>
            <p:nvPr/>
          </p:nvSpPr>
          <p:spPr>
            <a:xfrm>
              <a:off x="922713" y="1055716"/>
              <a:ext cx="7315099" cy="4779818"/>
            </a:xfrm>
            <a:prstGeom prst="roundRect">
              <a:avLst>
                <a:gd name="adj" fmla="val 12802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7A101347-722A-459F-AE6C-AC71BAF9941E}"/>
                </a:ext>
              </a:extLst>
            </p:cNvPr>
            <p:cNvSpPr txBox="1"/>
            <p:nvPr/>
          </p:nvSpPr>
          <p:spPr>
            <a:xfrm>
              <a:off x="1288470" y="1303213"/>
              <a:ext cx="7040880" cy="4401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0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</a:t>
              </a:r>
            </a:p>
            <a:p>
              <a:pPr algn="l"/>
              <a:r>
                <a:rPr lang="th-TH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(ทำงาน 8 ชั่วโมง ส่วนที่เกิน 8 ชั่วโมง คิดเป็นค่าแรงล่วงเวลา 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overtime </a:t>
              </a:r>
              <a:r>
                <a:rPr lang="th-TH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โดยคิดเป็นครึ่งหนึ่ง</a:t>
              </a:r>
            </a:p>
            <a:p>
              <a:pPr algn="l"/>
              <a:r>
                <a:rPr lang="th-TH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ของค่าแรงปกติ)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pPr algn="l"/>
              <a:r>
                <a:rPr lang="th-TH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                            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Salary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12345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</a:t>
              </a:r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waraporn</a:t>
              </a:r>
              <a:endParaRPr lang="en-US" sz="20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hour Enter = 9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Please rate Enter = 200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salary = 1,600. 00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overtime = 100. 00</a:t>
              </a:r>
            </a:p>
            <a:p>
              <a:pPr algn="l"/>
              <a:r>
                <a:rPr lang="en-US" sz="20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1,700. 00</a:t>
              </a:r>
            </a:p>
            <a:p>
              <a:pPr algn="l"/>
              <a:r>
                <a:rPr lang="en-US" sz="20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  <a:endParaRPr lang="en-US" sz="20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7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6123BD8-9D76-42DA-A1EE-3CC27C1E81B9}"/>
              </a:ext>
            </a:extLst>
          </p:cNvPr>
          <p:cNvGrpSpPr/>
          <p:nvPr/>
        </p:nvGrpSpPr>
        <p:grpSpPr>
          <a:xfrm>
            <a:off x="922712" y="773081"/>
            <a:ext cx="7946968" cy="2755670"/>
            <a:chOff x="922712" y="673330"/>
            <a:chExt cx="7946968" cy="2755670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366BD8BD-B45E-4567-BB8D-9DEB971F6649}"/>
                </a:ext>
              </a:extLst>
            </p:cNvPr>
            <p:cNvSpPr/>
            <p:nvPr/>
          </p:nvSpPr>
          <p:spPr>
            <a:xfrm>
              <a:off x="922712" y="673330"/>
              <a:ext cx="7290161" cy="2755669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22E0E3EA-5123-4F97-8B92-D93224C3687F}"/>
                </a:ext>
              </a:extLst>
            </p:cNvPr>
            <p:cNvSpPr txBox="1"/>
            <p:nvPr/>
          </p:nvSpPr>
          <p:spPr>
            <a:xfrm>
              <a:off x="1122217" y="689789"/>
              <a:ext cx="7747463" cy="27392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6.2.3 ตัวอย่างที่ 3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ให้คำนวณหาค่าเช่าชั่วโมง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Internet Café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แห่งหนึ่ง โดยมีรายละเอียดการคิดค่าบริการดังนี้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คำนวณหาค่าเช่าชั่วโมงการเล่นของลูกค้าแต่ละคน โดยมีหลักเกณฑ์ดังนี้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ถ้า ชั่วโมงการเล่น 0–2 ชั่วโมง คิดค่าเช่าชั่วโมงละ 20 บาท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ถ้า ชั่วโมงการเล่น 3–5 ชั่วโมง คิดค่าเช่าชั่วโมงละ 15 บาท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ถ้า ชั่วโมงการเล่น มากกว่า 5 ชั่วโมงขึ้นไป คิดค่าเช่าชั่วโมงละ 10 บาท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30E2CC-3EEA-4E34-AE16-E3C2938B3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1" t="28154" r="10703" b="55799"/>
          <a:stretch/>
        </p:blipFill>
        <p:spPr>
          <a:xfrm>
            <a:off x="1416472" y="3851392"/>
            <a:ext cx="6327680" cy="19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3B98E76E-CD98-404D-B00C-3AF5070C0DF4}"/>
              </a:ext>
            </a:extLst>
          </p:cNvPr>
          <p:cNvGrpSpPr/>
          <p:nvPr/>
        </p:nvGrpSpPr>
        <p:grpSpPr>
          <a:xfrm>
            <a:off x="760855" y="476760"/>
            <a:ext cx="7648688" cy="5898854"/>
            <a:chOff x="810733" y="435195"/>
            <a:chExt cx="7648688" cy="5898854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758BC966-5D1A-4945-9FDA-30C2D4D5CF7C}"/>
                </a:ext>
              </a:extLst>
            </p:cNvPr>
            <p:cNvSpPr/>
            <p:nvPr/>
          </p:nvSpPr>
          <p:spPr>
            <a:xfrm>
              <a:off x="810733" y="435195"/>
              <a:ext cx="7648688" cy="5882228"/>
            </a:xfrm>
            <a:prstGeom prst="roundRect">
              <a:avLst>
                <a:gd name="adj" fmla="val 7888"/>
              </a:avLst>
            </a:prstGeom>
            <a:solidFill>
              <a:schemeClr val="bg1"/>
            </a:solidFill>
            <a:ln w="38100">
              <a:solidFill>
                <a:srgbClr val="5CC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F84C7398-D4DA-43B4-A033-56F9A8C8C49D}"/>
                </a:ext>
              </a:extLst>
            </p:cNvPr>
            <p:cNvSpPr txBox="1"/>
            <p:nvPr/>
          </p:nvSpPr>
          <p:spPr>
            <a:xfrm>
              <a:off x="1055716" y="486294"/>
              <a:ext cx="7157157" cy="5847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2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โค้ดโปรแกรม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System.Collections.Generic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System.Linq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System.Text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namespace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ConsoleApplication11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class </a:t>
              </a:r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Program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static void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Main(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[]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args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endParaRPr lang="en-US" sz="22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code, hour;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double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rate, total;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 Program Internet Cafe 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th-TH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D7FC20A8-0865-48EA-B616-7C5D105984C8}"/>
              </a:ext>
            </a:extLst>
          </p:cNvPr>
          <p:cNvGrpSpPr/>
          <p:nvPr/>
        </p:nvGrpSpPr>
        <p:grpSpPr>
          <a:xfrm>
            <a:off x="1312386" y="244721"/>
            <a:ext cx="6519228" cy="1567798"/>
            <a:chOff x="1323975" y="244721"/>
            <a:chExt cx="6519228" cy="1567798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DDE77A86-54E8-4791-8A6B-9E02EFA36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4872024" y="254246"/>
              <a:ext cx="1895285" cy="573034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4B76E481-80EE-46B9-82DF-AEFB663EC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 r="52497" b="80788"/>
            <a:stretch/>
          </p:blipFill>
          <p:spPr>
            <a:xfrm>
              <a:off x="2095689" y="244721"/>
              <a:ext cx="1895285" cy="57303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72EC9ECC-B8FE-45E3-A361-25E9A19B9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43" b="21560"/>
            <a:stretch/>
          </p:blipFill>
          <p:spPr>
            <a:xfrm>
              <a:off x="1323975" y="445985"/>
              <a:ext cx="6519228" cy="1357009"/>
            </a:xfrm>
            <a:prstGeom prst="rect">
              <a:avLst/>
            </a:prstGeom>
          </p:spPr>
        </p:pic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B8B6F7FB-FE8E-44B1-9BA3-FDA8D3F404E8}"/>
                </a:ext>
              </a:extLst>
            </p:cNvPr>
            <p:cNvSpPr/>
            <p:nvPr/>
          </p:nvSpPr>
          <p:spPr>
            <a:xfrm>
              <a:off x="3153184" y="704523"/>
              <a:ext cx="283763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6600" b="1" dirty="0">
                  <a:ln w="1905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หัวข้อเรื่อง</a:t>
              </a:r>
              <a:endParaRPr lang="th-TH" sz="6600" b="1" cap="none" spc="0" dirty="0">
                <a:ln w="19050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67A7A27-64B9-41A6-9B51-D55EDE321369}"/>
              </a:ext>
            </a:extLst>
          </p:cNvPr>
          <p:cNvGrpSpPr/>
          <p:nvPr/>
        </p:nvGrpSpPr>
        <p:grpSpPr>
          <a:xfrm>
            <a:off x="10006" y="1682795"/>
            <a:ext cx="9134066" cy="4929272"/>
            <a:chOff x="10006" y="1674482"/>
            <a:chExt cx="9134066" cy="4929272"/>
          </a:xfrm>
        </p:grpSpPr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376C6144-8165-464F-A4E6-968163E06FA3}"/>
                </a:ext>
              </a:extLst>
            </p:cNvPr>
            <p:cNvGrpSpPr/>
            <p:nvPr/>
          </p:nvGrpSpPr>
          <p:grpSpPr>
            <a:xfrm>
              <a:off x="10006" y="1674482"/>
              <a:ext cx="9134066" cy="4929272"/>
              <a:chOff x="57739" y="1674482"/>
              <a:chExt cx="9134066" cy="4929272"/>
            </a:xfrm>
          </p:grpSpPr>
          <p:pic>
            <p:nvPicPr>
              <p:cNvPr id="16" name="รูปภาพ 15">
                <a:extLst>
                  <a:ext uri="{FF2B5EF4-FFF2-40B4-BE49-F238E27FC236}">
                    <a16:creationId xmlns:a16="http://schemas.microsoft.com/office/drawing/2014/main" id="{4A69C1A0-E7A0-4939-BDFC-5D58DFA44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4"/>
              <a:stretch/>
            </p:blipFill>
            <p:spPr>
              <a:xfrm>
                <a:off x="57739" y="1950214"/>
                <a:ext cx="1806875" cy="4644015"/>
              </a:xfrm>
              <a:prstGeom prst="rect">
                <a:avLst/>
              </a:prstGeom>
            </p:spPr>
          </p:pic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3CC09D7F-FE21-4995-A2A3-0901933A91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73"/>
              <a:stretch/>
            </p:blipFill>
            <p:spPr>
              <a:xfrm>
                <a:off x="6943773" y="2028740"/>
                <a:ext cx="2248032" cy="4572085"/>
              </a:xfrm>
              <a:prstGeom prst="rect">
                <a:avLst/>
              </a:prstGeom>
            </p:spPr>
          </p:pic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038AEC9E-5DB7-463B-91D3-BA6BBC28F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4"/>
              <a:stretch/>
            </p:blipFill>
            <p:spPr>
              <a:xfrm>
                <a:off x="762779" y="1674482"/>
                <a:ext cx="7599391" cy="4929272"/>
              </a:xfrm>
              <a:prstGeom prst="rect">
                <a:avLst/>
              </a:prstGeom>
            </p:spPr>
          </p:pic>
        </p:grp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C4C20FF6-946A-40B2-B8D9-D67126D48DD2}"/>
                </a:ext>
              </a:extLst>
            </p:cNvPr>
            <p:cNvSpPr txBox="1"/>
            <p:nvPr/>
          </p:nvSpPr>
          <p:spPr>
            <a:xfrm>
              <a:off x="3588581" y="1959495"/>
              <a:ext cx="457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6.1 คำสั่ง </a:t>
              </a:r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If</a:t>
              </a: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326A93E3-4DE8-4DFE-A6D0-A460280D8F35}"/>
                </a:ext>
              </a:extLst>
            </p:cNvPr>
            <p:cNvSpPr txBox="1"/>
            <p:nvPr/>
          </p:nvSpPr>
          <p:spPr>
            <a:xfrm>
              <a:off x="3299542" y="2638117"/>
              <a:ext cx="427335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   6.2 การออกแบบโปรแกรมเชิงวัตถุเบื้องต้นเพื่อประยุกต์ในงานธุรกิจ โดยใช้คำสั่งโครงสร้าง </a:t>
              </a:r>
              <a:r>
                <a: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th-TH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และ </a:t>
              </a:r>
              <a:r>
                <a:rPr 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If...else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3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DBD497-9C4A-425B-8E55-9E9C377B9E3E}"/>
              </a:ext>
            </a:extLst>
          </p:cNvPr>
          <p:cNvGrpSpPr/>
          <p:nvPr/>
        </p:nvGrpSpPr>
        <p:grpSpPr>
          <a:xfrm>
            <a:off x="939337" y="460134"/>
            <a:ext cx="7547957" cy="5923521"/>
            <a:chOff x="931024" y="460134"/>
            <a:chExt cx="7547957" cy="592352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3389E812-1A42-4DF4-B5D9-839591BE5165}"/>
                </a:ext>
              </a:extLst>
            </p:cNvPr>
            <p:cNvSpPr/>
            <p:nvPr/>
          </p:nvSpPr>
          <p:spPr>
            <a:xfrm>
              <a:off x="931024" y="460134"/>
              <a:ext cx="7256912" cy="5882228"/>
            </a:xfrm>
            <a:prstGeom prst="roundRect">
              <a:avLst>
                <a:gd name="adj" fmla="val 7888"/>
              </a:avLst>
            </a:prstGeom>
            <a:solidFill>
              <a:schemeClr val="bg1"/>
            </a:solidFill>
            <a:ln w="38100">
              <a:solidFill>
                <a:srgbClr val="5CC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C39AF05D-563D-4F19-B491-0BAF11D60D2F}"/>
                </a:ext>
              </a:extLst>
            </p:cNvPr>
            <p:cNvSpPr txBox="1"/>
            <p:nvPr/>
          </p:nvSpPr>
          <p:spPr>
            <a:xfrm>
              <a:off x="1787235" y="474345"/>
              <a:ext cx="6691746" cy="5909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code Enter = 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it-IT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 = </a:t>
              </a:r>
              <a:r>
                <a:rPr lang="it-IT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it-IT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.Parse(</a:t>
              </a:r>
              <a:r>
                <a:rPr lang="it-IT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it-IT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.ReadLine());</a:t>
              </a:r>
            </a:p>
            <a:p>
              <a:pPr algn="l"/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name Enter = 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 =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hour Enter = 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hour = </a:t>
              </a:r>
              <a:r>
                <a:rPr lang="en-US" b="0" i="0" u="none" strike="noStrike" baseline="0" dirty="0" err="1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(hour &lt;= 2)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rate = 20;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total = hour * rate;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"rate = {0:##,###.00}"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rate);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"total = {0:##,###.00}"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total);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}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 if 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(hour &lt;= 5)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rate = 15;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total = hour * rate;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"rate = {0:##,###.00}"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rate);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"total = {0:##,###.00}"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total);</a:t>
              </a:r>
            </a:p>
            <a:p>
              <a:pPr algn="l"/>
              <a:r>
                <a:rPr lang="en-US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</a:t>
              </a:r>
              <a:r>
                <a:rPr lang="en-US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"==================================="</a:t>
              </a:r>
              <a:r>
                <a:rPr lang="en-US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30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2084BDAB-0C6F-433B-AC04-9E0E732CD9D5}"/>
              </a:ext>
            </a:extLst>
          </p:cNvPr>
          <p:cNvGrpSpPr/>
          <p:nvPr/>
        </p:nvGrpSpPr>
        <p:grpSpPr>
          <a:xfrm>
            <a:off x="881148" y="1047149"/>
            <a:ext cx="8063294" cy="4730202"/>
            <a:chOff x="889461" y="939080"/>
            <a:chExt cx="8063294" cy="4730202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FDAFC458-3932-45AF-8556-14C510BDD8AD}"/>
                </a:ext>
              </a:extLst>
            </p:cNvPr>
            <p:cNvSpPr/>
            <p:nvPr/>
          </p:nvSpPr>
          <p:spPr>
            <a:xfrm>
              <a:off x="889461" y="939080"/>
              <a:ext cx="7381699" cy="4730202"/>
            </a:xfrm>
            <a:prstGeom prst="roundRect">
              <a:avLst>
                <a:gd name="adj" fmla="val 9294"/>
              </a:avLst>
            </a:prstGeom>
            <a:solidFill>
              <a:schemeClr val="bg1"/>
            </a:solidFill>
            <a:ln w="38100">
              <a:solidFill>
                <a:srgbClr val="5CC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02893E20-962D-4BEB-9460-C0831E03B593}"/>
                </a:ext>
              </a:extLst>
            </p:cNvPr>
            <p:cNvSpPr txBox="1"/>
            <p:nvPr/>
          </p:nvSpPr>
          <p:spPr>
            <a:xfrm>
              <a:off x="1121188" y="1030519"/>
              <a:ext cx="7831567" cy="4493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else if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(hour &gt; 5)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{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rate = 10;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total = hour * rate;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"rate = {0:##,###.00}"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rate);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"total = {0:##,###.00}"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total);</a:t>
              </a:r>
              <a:endParaRPr lang="th-TH" sz="22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.ReadKey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}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3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A64379A8-91EB-4054-80E6-EFAF8D68329D}"/>
              </a:ext>
            </a:extLst>
          </p:cNvPr>
          <p:cNvGrpSpPr/>
          <p:nvPr/>
        </p:nvGrpSpPr>
        <p:grpSpPr>
          <a:xfrm>
            <a:off x="581890" y="1388226"/>
            <a:ext cx="8246226" cy="4048298"/>
            <a:chOff x="581890" y="1388226"/>
            <a:chExt cx="8246226" cy="4048298"/>
          </a:xfrm>
        </p:grpSpPr>
        <p:sp>
          <p:nvSpPr>
            <p:cNvPr id="3" name="สี่เหลี่ยมผืนผ้า: มุมมนด้านทแยง 2">
              <a:extLst>
                <a:ext uri="{FF2B5EF4-FFF2-40B4-BE49-F238E27FC236}">
                  <a16:creationId xmlns:a16="http://schemas.microsoft.com/office/drawing/2014/main" id="{A654EA97-67EB-47EB-93C0-99D9348BCEB0}"/>
                </a:ext>
              </a:extLst>
            </p:cNvPr>
            <p:cNvSpPr/>
            <p:nvPr/>
          </p:nvSpPr>
          <p:spPr>
            <a:xfrm>
              <a:off x="581890" y="1388226"/>
              <a:ext cx="8005157" cy="4048298"/>
            </a:xfrm>
            <a:prstGeom prst="round2Diag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290FFA1D-7B5E-4E1D-947A-055B836E72AE}"/>
                </a:ext>
              </a:extLst>
            </p:cNvPr>
            <p:cNvSpPr txBox="1"/>
            <p:nvPr/>
          </p:nvSpPr>
          <p:spPr>
            <a:xfrm>
              <a:off x="822959" y="1613118"/>
              <a:ext cx="8005157" cy="363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3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เมื่อใช้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Internet 2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ชั่วโมง คิดชั่วโมงละ 20 บาท</a:t>
              </a:r>
            </a:p>
            <a:p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                    </a:t>
              </a:r>
              <a:r>
                <a:rPr lang="en-US" sz="23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internrt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Cafe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code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Enter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12345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name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Enter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</a:t>
              </a:r>
              <a:r>
                <a:rPr lang="en-US" sz="23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waraporn</a:t>
              </a:r>
              <a:endParaRPr lang="en-US" sz="23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hour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Enter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= 2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rate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 20. 00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</a:t>
              </a:r>
              <a:r>
                <a:rPr lang="th-TH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</a:t>
              </a:r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 40. 00</a:t>
              </a:r>
            </a:p>
            <a:p>
              <a:r>
                <a:rPr lang="en-US" sz="23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6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636F4358-D717-4099-B98B-FEE39909F4DF}"/>
              </a:ext>
            </a:extLst>
          </p:cNvPr>
          <p:cNvGrpSpPr/>
          <p:nvPr/>
        </p:nvGrpSpPr>
        <p:grpSpPr>
          <a:xfrm>
            <a:off x="665020" y="1504601"/>
            <a:ext cx="7847215" cy="3884614"/>
            <a:chOff x="631768" y="1363287"/>
            <a:chExt cx="7847215" cy="3884614"/>
          </a:xfrm>
        </p:grpSpPr>
        <p:sp>
          <p:nvSpPr>
            <p:cNvPr id="6" name="สี่เหลี่ยมผืนผ้า: มุมมนด้านทแยง 5">
              <a:extLst>
                <a:ext uri="{FF2B5EF4-FFF2-40B4-BE49-F238E27FC236}">
                  <a16:creationId xmlns:a16="http://schemas.microsoft.com/office/drawing/2014/main" id="{9CE37D9D-6165-4E0D-AC63-B89322B55A6B}"/>
                </a:ext>
              </a:extLst>
            </p:cNvPr>
            <p:cNvSpPr/>
            <p:nvPr/>
          </p:nvSpPr>
          <p:spPr>
            <a:xfrm>
              <a:off x="631768" y="1363287"/>
              <a:ext cx="7847215" cy="3884614"/>
            </a:xfrm>
            <a:prstGeom prst="round2Diag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28E2EF0-01F4-47F6-A6A4-94E72E795349}"/>
                </a:ext>
              </a:extLst>
            </p:cNvPr>
            <p:cNvSpPr txBox="1"/>
            <p:nvPr/>
          </p:nvSpPr>
          <p:spPr>
            <a:xfrm>
              <a:off x="922712" y="1585160"/>
              <a:ext cx="7506393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200" b="1" dirty="0">
                  <a:solidFill>
                    <a:srgbClr val="C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ผลลัพธ์โปรแกรม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เมื่อใช้ 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Internet </a:t>
              </a:r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มากกว่า 2 ชั่วโมง แต่ไม่เกิน 5 ชั่วโมง คิดชั่วโมงละ 15 บาท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                    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Promgram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internrt</a:t>
              </a:r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Cafe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code Enter = 12345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name Enter = </a:t>
              </a:r>
              <a:r>
                <a:rPr lang="en-US" sz="2200" dirty="0" err="1">
                  <a:latin typeface="Cordia New" panose="020B0304020202020204" pitchFamily="34" charset="-34"/>
                  <a:cs typeface="Cordia New" panose="020B0304020202020204" pitchFamily="34" charset="-34"/>
                </a:rPr>
                <a:t>waraporn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Please hour Enter = 5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rate = 15.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total = 75. 00</a:t>
              </a:r>
            </a:p>
            <a:p>
              <a:r>
                <a:rPr lang="en-US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==========================================================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8312848-0B47-4C13-A47B-9D89EDD0F863}"/>
              </a:ext>
            </a:extLst>
          </p:cNvPr>
          <p:cNvSpPr txBox="1"/>
          <p:nvPr/>
        </p:nvSpPr>
        <p:spPr>
          <a:xfrm>
            <a:off x="905834" y="1295698"/>
            <a:ext cx="7552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คำสั่ง </a:t>
            </a:r>
            <a:r>
              <a:rPr lang="en-US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if </a:t>
            </a:r>
            <a:r>
              <a:rPr lang="th-TH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เป็นโครงสร้างที่ใช้ควบคุมการทำงานของคำสั่งอื่น ๆ ภายใต้เงื่อนไข (</a:t>
            </a:r>
            <a:r>
              <a:rPr lang="en-US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condition) </a:t>
            </a:r>
            <a:r>
              <a:rPr lang="th-TH" sz="2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ที่กำหนดการใช้งานจะมีสองรูปแบบดังนี้</a:t>
            </a:r>
            <a:endParaRPr lang="en-US" sz="2400" b="1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68AF4E74-9D04-455C-8BAD-60C0367AF853}"/>
              </a:ext>
            </a:extLst>
          </p:cNvPr>
          <p:cNvGrpSpPr/>
          <p:nvPr/>
        </p:nvGrpSpPr>
        <p:grpSpPr>
          <a:xfrm>
            <a:off x="2384834" y="5522800"/>
            <a:ext cx="6367550" cy="830997"/>
            <a:chOff x="1388225" y="3365413"/>
            <a:chExt cx="6367550" cy="932265"/>
          </a:xfrm>
        </p:grpSpPr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A6F79563-CF2C-41EB-8E9A-B123D228E614}"/>
                </a:ext>
              </a:extLst>
            </p:cNvPr>
            <p:cNvSpPr/>
            <p:nvPr/>
          </p:nvSpPr>
          <p:spPr>
            <a:xfrm>
              <a:off x="1388225" y="3365413"/>
              <a:ext cx="6367550" cy="9322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3465A6E1-CC38-4751-8804-B282B0D01C02}"/>
                </a:ext>
              </a:extLst>
            </p:cNvPr>
            <p:cNvSpPr txBox="1"/>
            <p:nvPr/>
          </p:nvSpPr>
          <p:spPr>
            <a:xfrm>
              <a:off x="2576946" y="3406978"/>
              <a:ext cx="4572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if (condition)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statement; // executed if the condition is true</a:t>
              </a:r>
            </a:p>
          </p:txBody>
        </p:sp>
      </p:grp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232840D-52E1-4737-BA03-572E112E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12" b="38986" l="0" r="100000">
                        <a14:foregroundMark x1="5313" y1="32736" x2="2344" y2="33308"/>
                        <a14:foregroundMark x1="8125" y1="36357" x2="6250" y2="37957"/>
                        <a14:foregroundMark x1="4323" y1="38148" x2="4323" y2="38148"/>
                        <a14:foregroundMark x1="1615" y1="36966" x2="1615" y2="36966"/>
                        <a14:foregroundMark x1="1042" y1="35480" x2="1042" y2="35480"/>
                        <a14:foregroundMark x1="1302" y1="34870" x2="1302" y2="34870"/>
                        <a14:foregroundMark x1="6979" y1="37729" x2="6979" y2="37729"/>
                        <a14:backgroundMark x1="11094" y1="32774" x2="99688" y2="32622"/>
                        <a14:backgroundMark x1="8229" y1="38681" x2="98698" y2="38148"/>
                        <a14:backgroundMark x1="573" y1="38338" x2="573" y2="38338"/>
                        <a14:backgroundMark x1="313" y1="34527" x2="313" y2="34527"/>
                        <a14:backgroundMark x1="573" y1="36128" x2="573" y2="36128"/>
                      </a14:backgroundRemoval>
                    </a14:imgEffect>
                  </a14:imgLayer>
                </a14:imgProps>
              </a:ext>
            </a:extLst>
          </a:blip>
          <a:srcRect l="8" t="31192" r="-8" b="60075"/>
          <a:stretch/>
        </p:blipFill>
        <p:spPr>
          <a:xfrm>
            <a:off x="620517" y="494678"/>
            <a:ext cx="7690039" cy="917863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E923214D-2DF7-4028-A6D1-EF35B9BAD18D}"/>
              </a:ext>
            </a:extLst>
          </p:cNvPr>
          <p:cNvGrpSpPr/>
          <p:nvPr/>
        </p:nvGrpSpPr>
        <p:grpSpPr>
          <a:xfrm>
            <a:off x="93852" y="2076334"/>
            <a:ext cx="7518469" cy="4532915"/>
            <a:chOff x="93852" y="2076334"/>
            <a:chExt cx="7518469" cy="4532915"/>
          </a:xfrm>
        </p:grpSpPr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2B54E26A-4EEC-4A39-948F-8E8B74038870}"/>
                </a:ext>
              </a:extLst>
            </p:cNvPr>
            <p:cNvGrpSpPr/>
            <p:nvPr/>
          </p:nvGrpSpPr>
          <p:grpSpPr>
            <a:xfrm>
              <a:off x="3064133" y="2076334"/>
              <a:ext cx="4548188" cy="3257162"/>
              <a:chOff x="3064133" y="2076334"/>
              <a:chExt cx="4548188" cy="3257162"/>
            </a:xfrm>
          </p:grpSpPr>
          <p:sp>
            <p:nvSpPr>
              <p:cNvPr id="15" name="ลูกโป่งความคิด: ก้อนเมฆ 14">
                <a:extLst>
                  <a:ext uri="{FF2B5EF4-FFF2-40B4-BE49-F238E27FC236}">
                    <a16:creationId xmlns:a16="http://schemas.microsoft.com/office/drawing/2014/main" id="{017FDC48-9250-42D2-A8AC-5AC10D708344}"/>
                  </a:ext>
                </a:extLst>
              </p:cNvPr>
              <p:cNvSpPr/>
              <p:nvPr/>
            </p:nvSpPr>
            <p:spPr>
              <a:xfrm>
                <a:off x="3064133" y="2076334"/>
                <a:ext cx="4548188" cy="3257162"/>
              </a:xfrm>
              <a:prstGeom prst="cloudCallout">
                <a:avLst>
                  <a:gd name="adj1" fmla="val -75805"/>
                  <a:gd name="adj2" fmla="val 26088"/>
                </a:avLst>
              </a:prstGeom>
              <a:solidFill>
                <a:srgbClr val="FFCCCC"/>
              </a:solidFill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21810515-002D-493A-A9FA-CE68DFA236FB}"/>
                  </a:ext>
                </a:extLst>
              </p:cNvPr>
              <p:cNvSpPr txBox="1"/>
              <p:nvPr/>
            </p:nvSpPr>
            <p:spPr>
              <a:xfrm>
                <a:off x="3572586" y="2666082"/>
                <a:ext cx="3858695" cy="200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8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rdia New" panose="020B0304020202020204" pitchFamily="34" charset="-34"/>
                    <a:cs typeface="Cordia New" panose="020B0304020202020204" pitchFamily="34" charset="-34"/>
                  </a:rPr>
                  <a:t>6.1.1 รูปแบบที่ 1 </a:t>
                </a:r>
                <a:r>
                  <a:rPr lang="en-US" sz="28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rdia New" panose="020B0304020202020204" pitchFamily="34" charset="-34"/>
                    <a:cs typeface="Cordia New" panose="020B0304020202020204" pitchFamily="34" charset="-34"/>
                  </a:rPr>
                  <a:t>If</a:t>
                </a:r>
              </a:p>
              <a:p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จากการรูปแบบการใช้งานด้านล่าง คำสั่ง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statement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จะถูกเรียกทำงานก็ต่อเมื่อนิพจน์ทางตรรกศาสตร์ที่กำหนดเป็น </a:t>
                </a:r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condition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มีค่าเป็นจริง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pic>
          <p:nvPicPr>
            <p:cNvPr id="1026" name="Picture 2" descr="Review Units 7 &amp;amp; 8 Everybody up 4 | Baamboozle">
              <a:extLst>
                <a:ext uri="{FF2B5EF4-FFF2-40B4-BE49-F238E27FC236}">
                  <a16:creationId xmlns:a16="http://schemas.microsoft.com/office/drawing/2014/main" id="{AF7F02EB-E97C-4255-8030-5BF1A64A2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52" y="3483651"/>
              <a:ext cx="3125598" cy="312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5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3495F5E7-E4F6-4829-B884-1D91EA7B7DA8}"/>
              </a:ext>
            </a:extLst>
          </p:cNvPr>
          <p:cNvGrpSpPr/>
          <p:nvPr/>
        </p:nvGrpSpPr>
        <p:grpSpPr>
          <a:xfrm>
            <a:off x="798938" y="1022553"/>
            <a:ext cx="7546123" cy="4571896"/>
            <a:chOff x="798938" y="1022553"/>
            <a:chExt cx="7546123" cy="4571896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82BD1324-5040-4303-A543-D905EA1544FA}"/>
                </a:ext>
              </a:extLst>
            </p:cNvPr>
            <p:cNvGrpSpPr/>
            <p:nvPr/>
          </p:nvGrpSpPr>
          <p:grpSpPr>
            <a:xfrm>
              <a:off x="798938" y="1022553"/>
              <a:ext cx="7546123" cy="1873047"/>
              <a:chOff x="666750" y="946353"/>
              <a:chExt cx="7546123" cy="1873047"/>
            </a:xfrm>
          </p:grpSpPr>
          <p:sp>
            <p:nvSpPr>
              <p:cNvPr id="9" name="สี่เหลี่ยมผืนผ้า: มุมตัดด้านทแยง 8">
                <a:extLst>
                  <a:ext uri="{FF2B5EF4-FFF2-40B4-BE49-F238E27FC236}">
                    <a16:creationId xmlns:a16="http://schemas.microsoft.com/office/drawing/2014/main" id="{565CE7A3-5B7A-4AA7-9379-F0ADCC26535F}"/>
                  </a:ext>
                </a:extLst>
              </p:cNvPr>
              <p:cNvSpPr/>
              <p:nvPr/>
            </p:nvSpPr>
            <p:spPr>
              <a:xfrm>
                <a:off x="666750" y="946353"/>
                <a:ext cx="7546123" cy="1873047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DD5B37B6-53EB-4538-A495-D67E99C3B60D}"/>
                  </a:ext>
                </a:extLst>
              </p:cNvPr>
              <p:cNvSpPr txBox="1"/>
              <p:nvPr/>
            </p:nvSpPr>
            <p:spPr>
              <a:xfrm>
                <a:off x="790575" y="1126896"/>
                <a:ext cx="72580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</a:t>
                </a:r>
                <a:r>
                  <a:rPr lang="th-TH" sz="24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เนื่องจากโครงสร้างข้างต้นจะอนุญาตให้เรากำหนดเงื่อนไขให้กับคำสั่งเพียงคำสั่งเดียวเท่านั้นอย่างไรก็ตาม หากมีคำสั่งมากกว่าหนึ่งภายใต้เงื่อนไขเดียวกัน คำสั่งเหล่านี้สามารถถูกจัดกลุ่มให้เป็นเสมือนคำสั่งเดียวได้โดยการครอบคำสั่งทั้งหมดด้วยวงเล็บปีกกา ({...})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BCA8AC0D-761A-4B83-9500-D39C59A9288A}"/>
                </a:ext>
              </a:extLst>
            </p:cNvPr>
            <p:cNvGrpSpPr/>
            <p:nvPr/>
          </p:nvGrpSpPr>
          <p:grpSpPr>
            <a:xfrm>
              <a:off x="1285875" y="3228974"/>
              <a:ext cx="6572250" cy="2365475"/>
              <a:chOff x="1457325" y="3505199"/>
              <a:chExt cx="6572250" cy="2365475"/>
            </a:xfrm>
          </p:grpSpPr>
          <p:sp>
            <p:nvSpPr>
              <p:cNvPr id="3" name="สี่เหลี่ยมผืนผ้า: มุมมน 2">
                <a:extLst>
                  <a:ext uri="{FF2B5EF4-FFF2-40B4-BE49-F238E27FC236}">
                    <a16:creationId xmlns:a16="http://schemas.microsoft.com/office/drawing/2014/main" id="{F94FD62B-0B8A-45A8-8E2F-5B2665407954}"/>
                  </a:ext>
                </a:extLst>
              </p:cNvPr>
              <p:cNvSpPr/>
              <p:nvPr/>
            </p:nvSpPr>
            <p:spPr>
              <a:xfrm>
                <a:off x="1457325" y="3505199"/>
                <a:ext cx="6572250" cy="23654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id="{CD19B653-9BFD-4DCA-9361-63CE212E296F}"/>
                  </a:ext>
                </a:extLst>
              </p:cNvPr>
              <p:cNvSpPr txBox="1"/>
              <p:nvPr/>
            </p:nvSpPr>
            <p:spPr>
              <a:xfrm>
                <a:off x="1933575" y="3552825"/>
                <a:ext cx="531495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</a:t>
                </a:r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if (condition) {</a:t>
                </a:r>
              </a:p>
              <a:p>
                <a:pPr algn="l"/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</a:t>
                </a:r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statement1; // executed if the condition is true</a:t>
                </a:r>
              </a:p>
              <a:p>
                <a:pPr algn="l"/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</a:t>
                </a:r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statement2; // executed if the condition is true</a:t>
                </a:r>
              </a:p>
              <a:p>
                <a:pPr algn="l"/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    </a:t>
                </a:r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statement3; // executed if the condition is true</a:t>
                </a:r>
              </a:p>
              <a:p>
                <a:pPr algn="l"/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:</a:t>
                </a:r>
              </a:p>
              <a:p>
                <a:pPr algn="l"/>
                <a:r>
                  <a:rPr lang="th-TH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          </a:t>
                </a:r>
                <a:r>
                  <a:rPr lang="en-US" sz="2400" b="0" i="0" u="none" strike="noStrike" baseline="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}</a:t>
                </a:r>
                <a:endParaRPr lang="en-US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08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3AB0D52E-91E8-4A57-9480-CE325AE27F3E}"/>
              </a:ext>
            </a:extLst>
          </p:cNvPr>
          <p:cNvGrpSpPr/>
          <p:nvPr/>
        </p:nvGrpSpPr>
        <p:grpSpPr>
          <a:xfrm>
            <a:off x="898122" y="365585"/>
            <a:ext cx="7356663" cy="1272276"/>
            <a:chOff x="881496" y="390523"/>
            <a:chExt cx="7356663" cy="1272276"/>
          </a:xfrm>
        </p:grpSpPr>
        <p:sp>
          <p:nvSpPr>
            <p:cNvPr id="14" name="สี่เหลี่ยมผืนผ้า: มุมมนด้านทแยง 13">
              <a:extLst>
                <a:ext uri="{FF2B5EF4-FFF2-40B4-BE49-F238E27FC236}">
                  <a16:creationId xmlns:a16="http://schemas.microsoft.com/office/drawing/2014/main" id="{A2F3688F-7E89-49D4-97BB-00068FD8FC79}"/>
                </a:ext>
              </a:extLst>
            </p:cNvPr>
            <p:cNvSpPr/>
            <p:nvPr/>
          </p:nvSpPr>
          <p:spPr>
            <a:xfrm>
              <a:off x="881496" y="390523"/>
              <a:ext cx="7331378" cy="1261883"/>
            </a:xfrm>
            <a:prstGeom prst="round2DiagRect">
              <a:avLst/>
            </a:prstGeom>
            <a:solidFill>
              <a:srgbClr val="FFCCCC"/>
            </a:solidFill>
            <a:ln w="28575"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DD608A61-431E-4D66-953C-2EF14A43DFC2}"/>
                </a:ext>
              </a:extLst>
            </p:cNvPr>
            <p:cNvSpPr txBox="1"/>
            <p:nvPr/>
          </p:nvSpPr>
          <p:spPr>
            <a:xfrm>
              <a:off x="1015885" y="400915"/>
              <a:ext cx="7222274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6.1.2 รูปแบบที่ 2 </a:t>
              </a:r>
              <a:r>
                <a:rPr lang="en-US" sz="2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If...else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คำสั่ง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statement1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จะถูกเรียกทำงานเมื่อนิพจน์ในตำแหน่ง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condition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มีค่าเป็นจริง หากนิพจน์ดังกล่าวมีค่าเป็นเท็จ คำสั่ง 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statement2 </a:t>
              </a: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จะถูกเรียกทำงานแทน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B7FCD86D-3A1F-464C-9E37-D54867CD6269}"/>
              </a:ext>
            </a:extLst>
          </p:cNvPr>
          <p:cNvGrpSpPr/>
          <p:nvPr/>
        </p:nvGrpSpPr>
        <p:grpSpPr>
          <a:xfrm>
            <a:off x="1123950" y="1819529"/>
            <a:ext cx="6867525" cy="1633198"/>
            <a:chOff x="1123950" y="1795802"/>
            <a:chExt cx="6867525" cy="1633198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5149C5F5-2D2A-484E-B49B-A988AAB0FC37}"/>
                </a:ext>
              </a:extLst>
            </p:cNvPr>
            <p:cNvSpPr/>
            <p:nvPr/>
          </p:nvSpPr>
          <p:spPr>
            <a:xfrm>
              <a:off x="1123950" y="1795802"/>
              <a:ext cx="6867525" cy="16331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1C942FD-52C0-44A6-A7D7-B79D6E12834C}"/>
                </a:ext>
              </a:extLst>
            </p:cNvPr>
            <p:cNvSpPr txBox="1"/>
            <p:nvPr/>
          </p:nvSpPr>
          <p:spPr>
            <a:xfrm>
              <a:off x="1762125" y="1833901"/>
              <a:ext cx="4572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if (condition)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statement1; //executed if the condition is true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else</a:t>
              </a:r>
            </a:p>
            <a:p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statement2; //executed if the condition is false</a:t>
              </a:r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AAA2CE61-AE9C-47BF-ABA7-DB4A38DB1ACD}"/>
              </a:ext>
            </a:extLst>
          </p:cNvPr>
          <p:cNvGrpSpPr/>
          <p:nvPr/>
        </p:nvGrpSpPr>
        <p:grpSpPr>
          <a:xfrm>
            <a:off x="893668" y="3516668"/>
            <a:ext cx="7356663" cy="3011941"/>
            <a:chOff x="893668" y="3516668"/>
            <a:chExt cx="7356663" cy="3011941"/>
          </a:xfrm>
        </p:grpSpPr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7629FCD5-E47A-4D28-A3FB-7F90CD88CC47}"/>
                </a:ext>
              </a:extLst>
            </p:cNvPr>
            <p:cNvSpPr txBox="1"/>
            <p:nvPr/>
          </p:nvSpPr>
          <p:spPr>
            <a:xfrm>
              <a:off x="893668" y="3516668"/>
              <a:ext cx="73566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ดังนั้น เราจึงสามารถใช้งานคำสั่ง </a:t>
              </a:r>
              <a:r>
                <a:rPr lang="en-US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if...else </a:t>
              </a:r>
              <a:r>
                <a:rPr lang="th-TH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ร่วมกับวงเล็บปีกกาหากมีคำสั่งที่ต้องการให้ทำงานภายใต้เงื่อนไขมากกว่าหนึ่ง</a:t>
              </a:r>
              <a:endPara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80FC3BCB-B60B-4169-A8B6-2D597CB7C11E}"/>
                </a:ext>
              </a:extLst>
            </p:cNvPr>
            <p:cNvGrpSpPr/>
            <p:nvPr/>
          </p:nvGrpSpPr>
          <p:grpSpPr>
            <a:xfrm>
              <a:off x="1618884" y="4337859"/>
              <a:ext cx="5877655" cy="2190750"/>
              <a:chOff x="1618884" y="4312920"/>
              <a:chExt cx="5877655" cy="2190750"/>
            </a:xfrm>
          </p:grpSpPr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2F82DEEB-6815-4D03-A919-7CF9A0A85043}"/>
                  </a:ext>
                </a:extLst>
              </p:cNvPr>
              <p:cNvSpPr/>
              <p:nvPr/>
            </p:nvSpPr>
            <p:spPr>
              <a:xfrm>
                <a:off x="1647462" y="4357191"/>
                <a:ext cx="5796326" cy="21102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5C46415-7043-4FED-B553-43BB346415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8592" r="-339" b="35216"/>
              <a:stretch/>
            </p:blipFill>
            <p:spPr>
              <a:xfrm>
                <a:off x="1618884" y="4312920"/>
                <a:ext cx="5877655" cy="21907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43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51D47DE-408B-4E4A-80A8-D9D417CC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343" b="73615" l="0" r="100000">
                        <a14:foregroundMark x1="4318" y1="72012" x2="4318" y2="72012"/>
                        <a14:foregroundMark x1="2497" y1="67274" x2="3018" y2="67420"/>
                        <a14:foregroundMark x1="1301" y1="68586" x2="1301" y2="68586"/>
                        <a14:foregroundMark x1="884" y1="68878" x2="884" y2="68878"/>
                        <a14:foregroundMark x1="2081" y1="71283" x2="2081" y2="71283"/>
                        <a14:foregroundMark x1="1717" y1="70408" x2="1717" y2="70408"/>
                        <a14:foregroundMark x1="1873" y1="70918" x2="1873" y2="70918"/>
                        <a14:foregroundMark x1="3642" y1="72012" x2="3642" y2="72012"/>
                        <a14:foregroundMark x1="3486" y1="67055" x2="3486" y2="67055"/>
                        <a14:foregroundMark x1="5671" y1="66837" x2="5671" y2="66837"/>
                        <a14:backgroundMark x1="728" y1="67966" x2="728" y2="67966"/>
                        <a14:backgroundMark x1="99480" y1="71611" x2="99480" y2="71611"/>
                        <a14:backgroundMark x1="780" y1="70517" x2="780" y2="70517"/>
                        <a14:backgroundMark x1="468" y1="68659" x2="468" y2="68659"/>
                        <a14:backgroundMark x1="5931" y1="66545" x2="5931" y2="66545"/>
                      </a14:backgroundRemoval>
                    </a14:imgEffect>
                  </a14:imgLayer>
                </a14:imgProps>
              </a:ext>
            </a:extLst>
          </a:blip>
          <a:srcRect t="65421" b="26379"/>
          <a:stretch/>
        </p:blipFill>
        <p:spPr>
          <a:xfrm>
            <a:off x="736960" y="638001"/>
            <a:ext cx="7534204" cy="873298"/>
          </a:xfrm>
          <a:prstGeom prst="rect">
            <a:avLst/>
          </a:prstGeom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82FA160E-CB3A-469E-9D94-3450F359D1F7}"/>
              </a:ext>
            </a:extLst>
          </p:cNvPr>
          <p:cNvGrpSpPr/>
          <p:nvPr/>
        </p:nvGrpSpPr>
        <p:grpSpPr>
          <a:xfrm>
            <a:off x="939338" y="1845425"/>
            <a:ext cx="7265223" cy="4081550"/>
            <a:chOff x="947651" y="1753985"/>
            <a:chExt cx="7265223" cy="4081550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6E8A2EB1-0000-4E56-AC09-362514B00439}"/>
                </a:ext>
              </a:extLst>
            </p:cNvPr>
            <p:cNvSpPr/>
            <p:nvPr/>
          </p:nvSpPr>
          <p:spPr>
            <a:xfrm>
              <a:off x="947651" y="1753985"/>
              <a:ext cx="7265223" cy="4081550"/>
            </a:xfrm>
            <a:prstGeom prst="roundRect">
              <a:avLst>
                <a:gd name="adj" fmla="val 1320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A6E9A664-A5EB-4677-94C5-E9F5CE388AD0}"/>
                </a:ext>
              </a:extLst>
            </p:cNvPr>
            <p:cNvSpPr txBox="1"/>
            <p:nvPr/>
          </p:nvSpPr>
          <p:spPr>
            <a:xfrm>
              <a:off x="1274464" y="1870456"/>
              <a:ext cx="6722277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6.2.1 ตัวอย่างที่ 1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บริษัท วีระ อิเล็กทรอนิกส์ จำกัด ต้องการคำนวณหาส่วนลดของสินค้าของบริษัท โดยมีเงื่อนไขในการคำนวณหาส่วนลดดังนี้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ถ้าซื้อน้อยกว่า 500 บาท ไม่ลดราคา (หมายถึงน้อยกว่าหรือเท่ากับ 499)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ถ้าซื้อระหว่าง 500–2,000 บาท ให้ส่วนลด 3%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ถ้าซื้อระหว่าง 2,001–4,000 บาท ให้ส่วนลด 5%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ถ้าซื้อระหว่าง 4,001–6,000 บาท ให้ส่วนลด 7%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ถ้าซื้อมากกว่า 6,000 บาทขึ้นไป ให้ส่วนลด 10%</a:t>
              </a:r>
            </a:p>
            <a:p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      รายละเอียดข้อมูลประกอบด้วย รหัสสินค้า, รายการสินค้า, จำนวนสินค้า, ราคาสินค้า, ราคารวม, ส่วนลดสินค้า, ราคาหลังหักส่วนลด</a:t>
              </a:r>
              <a:endParaRPr lang="en-US" sz="24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5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AC58BEAA-8CA4-42FF-B61E-6A8C4F4B2049}"/>
              </a:ext>
            </a:extLst>
          </p:cNvPr>
          <p:cNvGrpSpPr/>
          <p:nvPr/>
        </p:nvGrpSpPr>
        <p:grpSpPr>
          <a:xfrm>
            <a:off x="914400" y="249381"/>
            <a:ext cx="7572794" cy="6608619"/>
            <a:chOff x="914400" y="249381"/>
            <a:chExt cx="7572794" cy="6608619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C36A0767-7E09-4CF5-A6C0-185ACE5A5A6F}"/>
                </a:ext>
              </a:extLst>
            </p:cNvPr>
            <p:cNvSpPr/>
            <p:nvPr/>
          </p:nvSpPr>
          <p:spPr>
            <a:xfrm>
              <a:off x="914400" y="249381"/>
              <a:ext cx="7298474" cy="6342611"/>
            </a:xfrm>
            <a:prstGeom prst="roundRect">
              <a:avLst>
                <a:gd name="adj" fmla="val 6051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81FA1C94-3861-45C0-9533-3C96EBE2439F}"/>
                </a:ext>
              </a:extLst>
            </p:cNvPr>
            <p:cNvSpPr txBox="1"/>
            <p:nvPr/>
          </p:nvSpPr>
          <p:spPr>
            <a:xfrm>
              <a:off x="1113417" y="333137"/>
              <a:ext cx="7373777" cy="652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th-TH" sz="2200" b="1" i="0" u="none" strike="noStrike" baseline="0" dirty="0">
                  <a:solidFill>
                    <a:srgbClr val="2B1D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โค้ดโปรแกรม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System.Collections.Generic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System.Linq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using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System.Text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namespace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ConsoleApplication9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{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class </a:t>
              </a:r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Program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{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static void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Main(</a:t>
              </a:r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string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[]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args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th-TH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{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int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code, quantity;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string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double 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price, total, discount,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 Program Receipt 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code Enter = 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6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DF215A0-57AD-41E9-91D5-6C0172AE6539}"/>
              </a:ext>
            </a:extLst>
          </p:cNvPr>
          <p:cNvGrpSpPr/>
          <p:nvPr/>
        </p:nvGrpSpPr>
        <p:grpSpPr>
          <a:xfrm>
            <a:off x="1296787" y="241068"/>
            <a:ext cx="6474558" cy="6381732"/>
            <a:chOff x="1296787" y="241068"/>
            <a:chExt cx="6474558" cy="6381732"/>
          </a:xfrm>
        </p:grpSpPr>
        <p:sp>
          <p:nvSpPr>
            <p:cNvPr id="5" name="สี่เหลี่ยมผืนผ้า: มุมมน 4">
              <a:extLst>
                <a:ext uri="{FF2B5EF4-FFF2-40B4-BE49-F238E27FC236}">
                  <a16:creationId xmlns:a16="http://schemas.microsoft.com/office/drawing/2014/main" id="{74F1BA91-EB71-47EE-B9BD-450BA790D7C5}"/>
                </a:ext>
              </a:extLst>
            </p:cNvPr>
            <p:cNvSpPr/>
            <p:nvPr/>
          </p:nvSpPr>
          <p:spPr>
            <a:xfrm>
              <a:off x="1296787" y="241068"/>
              <a:ext cx="6474558" cy="6342611"/>
            </a:xfrm>
            <a:prstGeom prst="roundRect">
              <a:avLst>
                <a:gd name="adj" fmla="val 6051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E9550BB6-6F77-40AC-B57F-E0BF1D603775}"/>
                </a:ext>
              </a:extLst>
            </p:cNvPr>
            <p:cNvSpPr txBox="1"/>
            <p:nvPr/>
          </p:nvSpPr>
          <p:spPr>
            <a:xfrm>
              <a:off x="2578001" y="251825"/>
              <a:ext cx="4271688" cy="6370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code = </a:t>
              </a:r>
              <a:r>
                <a:rPr lang="it-IT" sz="24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.Parse(</a:t>
              </a:r>
              <a:r>
                <a:rPr lang="it-IT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.ReadLine());</a:t>
              </a:r>
            </a:p>
            <a:p>
              <a:pPr algn="l"/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name Enter = 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name = 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quantity Enter = 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quantity = </a:t>
              </a:r>
              <a:r>
                <a:rPr lang="it-IT" sz="2400" b="0" i="0" u="none" strike="noStrike" baseline="0" dirty="0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int</a:t>
              </a:r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.Parse(</a:t>
              </a:r>
              <a:r>
                <a:rPr lang="it-IT" sz="24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it-IT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.ReadLine());</a:t>
              </a:r>
            </a:p>
            <a:p>
              <a:pPr algn="l"/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"Please price Enter = "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price = </a:t>
              </a:r>
              <a:r>
                <a:rPr lang="en-US" sz="2400" b="0" i="0" u="none" strike="noStrike" baseline="0" dirty="0" err="1">
                  <a:solidFill>
                    <a:srgbClr val="0025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double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.Parse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4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4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.ReadLine</a:t>
              </a:r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());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total = quantity * price;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if (total &lt; 500)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discount = total * 0;</a:t>
              </a:r>
              <a:endParaRPr lang="th-TH" sz="2400" b="0" i="0" u="none" strike="noStrike" baseline="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 if (total &lt; 2001)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discount = total * 0.03;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 if (total &lt; 4001)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discount = total * 0.05;</a:t>
              </a:r>
            </a:p>
            <a:p>
              <a:pPr algn="l"/>
              <a:r>
                <a:rPr lang="en-US" sz="24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 if (total &lt; 6001)</a:t>
              </a:r>
            </a:p>
            <a:p>
              <a:pPr algn="l"/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   discount = total * 0.07;</a:t>
              </a:r>
            </a:p>
            <a:p>
              <a:pPr algn="l"/>
              <a:r>
                <a:rPr lang="en-US" sz="2400" dirty="0">
                  <a:solidFill>
                    <a:srgbClr val="0070C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else</a:t>
              </a:r>
              <a:r>
                <a:rPr lang="en-US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discount = total * 0.10;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7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888CE57-8A21-4BCB-8453-0052465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74" y="83386"/>
            <a:ext cx="831370" cy="805816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0EA5A081-CABA-432F-B27F-A1AC06F49CF9}"/>
              </a:ext>
            </a:extLst>
          </p:cNvPr>
          <p:cNvGrpSpPr/>
          <p:nvPr/>
        </p:nvGrpSpPr>
        <p:grpSpPr>
          <a:xfrm>
            <a:off x="697843" y="392599"/>
            <a:ext cx="8574344" cy="3639073"/>
            <a:chOff x="697843" y="392599"/>
            <a:chExt cx="8574344" cy="3639073"/>
          </a:xfrm>
        </p:grpSpPr>
        <p:sp>
          <p:nvSpPr>
            <p:cNvPr id="5" name="สี่เหลี่ยมผืนผ้า: มุมมน 4">
              <a:extLst>
                <a:ext uri="{FF2B5EF4-FFF2-40B4-BE49-F238E27FC236}">
                  <a16:creationId xmlns:a16="http://schemas.microsoft.com/office/drawing/2014/main" id="{2079094E-BF3A-413F-A49E-C2D53A1497B3}"/>
                </a:ext>
              </a:extLst>
            </p:cNvPr>
            <p:cNvSpPr/>
            <p:nvPr/>
          </p:nvSpPr>
          <p:spPr>
            <a:xfrm>
              <a:off x="789709" y="392599"/>
              <a:ext cx="7498080" cy="3639073"/>
            </a:xfrm>
            <a:prstGeom prst="roundRect">
              <a:avLst>
                <a:gd name="adj" fmla="val 12191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ACBFEE0F-A3BC-4107-8B7D-FFAB0DB5A153}"/>
                </a:ext>
              </a:extLst>
            </p:cNvPr>
            <p:cNvSpPr txBox="1"/>
            <p:nvPr/>
          </p:nvSpPr>
          <p:spPr>
            <a:xfrm>
              <a:off x="697843" y="517292"/>
              <a:ext cx="8574344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total - discount;</a:t>
              </a:r>
            </a:p>
            <a:p>
              <a:pPr algn="l"/>
              <a:r>
                <a:rPr lang="en-US" sz="220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"====================================="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"total = {0:##,###.00}"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total);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"discount = {0:##,###.00}"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discount);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.WriteLine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</a:t>
              </a:r>
              <a:r>
                <a:rPr lang="en-US" sz="2200" b="0" i="0" u="none" strike="noStrike" baseline="0" dirty="0" err="1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b="0" i="0" u="none" strike="noStrike" baseline="0" dirty="0">
                  <a:solidFill>
                    <a:srgbClr val="8A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= {0:##,###.00}"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, 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nettotal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);</a:t>
              </a:r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</a:t>
              </a: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5ACA4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Console</a:t>
              </a: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.WriteLine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(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A0000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"====================================="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);</a:t>
              </a:r>
              <a:endParaRPr lang="en-US" sz="2200" dirty="0">
                <a:solidFill>
                  <a:srgbClr val="05ACA4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l"/>
              <a:r>
                <a:rPr lang="en-US" sz="2200" b="0" i="0" u="none" strike="noStrike" baseline="0" dirty="0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</a:t>
              </a:r>
              <a:r>
                <a:rPr lang="en-US" sz="2200" b="0" i="0" u="none" strike="noStrike" baseline="0" dirty="0" err="1">
                  <a:solidFill>
                    <a:srgbClr val="05ACA4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Console</a:t>
              </a:r>
              <a:r>
                <a:rPr lang="en-US" sz="2200" b="0" i="0" u="none" strike="noStrike" baseline="0" dirty="0" err="1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.ReadKey</a:t>
              </a:r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();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}</a:t>
              </a:r>
            </a:p>
            <a:p>
              <a:pPr algn="l"/>
              <a:r>
                <a:rPr lang="en-US" sz="2200" b="0" i="0" u="none" strike="noStrike" baseline="0" dirty="0">
                  <a:solidFill>
                    <a:srgbClr val="00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}</a:t>
              </a:r>
              <a:endParaRPr lang="en-US" sz="2200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9509B76-7876-44E9-A914-BAD3E0501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27" y="3565312"/>
            <a:ext cx="5700909" cy="30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7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ธีม7" id="{B37DBACE-3C59-4997-8BE6-7C223365BD2B}" vid="{5BD68955-E5AA-46BC-97A0-0A50B314A1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ธีม7</Template>
  <TotalTime>202</TotalTime>
  <Words>1718</Words>
  <Application>Microsoft Office PowerPoint</Application>
  <PresentationFormat>On-screen Show (4:3)</PresentationFormat>
  <Paragraphs>244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Cordia New</vt:lpstr>
      <vt:lpstr>ธีม7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Song _Fullmoon</dc:creator>
  <cp:lastModifiedBy>Thianchai dejdee</cp:lastModifiedBy>
  <cp:revision>4</cp:revision>
  <dcterms:created xsi:type="dcterms:W3CDTF">2022-01-21T02:44:19Z</dcterms:created>
  <dcterms:modified xsi:type="dcterms:W3CDTF">2025-07-29T03:23:17Z</dcterms:modified>
</cp:coreProperties>
</file>